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75618"/>
  </p:normalViewPr>
  <p:slideViewPr>
    <p:cSldViewPr snapToGrid="0" snapToObjects="1">
      <p:cViewPr varScale="1">
        <p:scale>
          <a:sx n="90" d="100"/>
          <a:sy n="90" d="100"/>
        </p:scale>
        <p:origin x="1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00B78-EBFD-FF4C-85CD-AD9250F50FBC}" type="datetimeFigureOut">
              <a:rPr lang="en-US" smtClean="0"/>
              <a:t>3/21/21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48FB-5712-A34B-B4D7-DD6558D70B4D}" type="slidenum">
              <a:rPr lang="en-US" smtClean="0"/>
              <a:t>‹#›</a:t>
            </a:fld>
            <a:endParaRPr lang="en-US"/>
          </a:p>
        </p:txBody>
      </p:sp>
    </p:spTree>
    <p:extLst>
      <p:ext uri="{BB962C8B-B14F-4D97-AF65-F5344CB8AC3E}">
        <p14:creationId xmlns:p14="http://schemas.microsoft.com/office/powerpoint/2010/main" val="372107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today we are going to talk a little bit about </a:t>
            </a:r>
            <a:r>
              <a:rPr lang="en-US" dirty="0" err="1"/>
              <a:t>Bandi</a:t>
            </a:r>
            <a:r>
              <a:rPr lang="en-US" dirty="0"/>
              <a:t> </a:t>
            </a:r>
            <a:r>
              <a:rPr lang="en-US" dirty="0" err="1"/>
              <a:t>Chhor</a:t>
            </a:r>
            <a:r>
              <a:rPr lang="en-US" dirty="0"/>
              <a:t> Divas, one of the biggest celebrations for the Sikh community! </a:t>
            </a:r>
          </a:p>
          <a:p>
            <a:endParaRPr lang="en-US" dirty="0"/>
          </a:p>
          <a:p>
            <a:endParaRPr lang="en-US" dirty="0"/>
          </a:p>
        </p:txBody>
      </p:sp>
      <p:sp>
        <p:nvSpPr>
          <p:cNvPr id="4" name="Slide Number Placeholder 3"/>
          <p:cNvSpPr>
            <a:spLocks noGrp="1"/>
          </p:cNvSpPr>
          <p:nvPr>
            <p:ph type="sldNum" sz="quarter" idx="5"/>
          </p:nvPr>
        </p:nvSpPr>
        <p:spPr/>
        <p:txBody>
          <a:bodyPr/>
          <a:lstStyle/>
          <a:p>
            <a:fld id="{2D3448FB-5712-A34B-B4D7-DD6558D70B4D}" type="slidenum">
              <a:rPr lang="en-US" smtClean="0"/>
              <a:t>1</a:t>
            </a:fld>
            <a:endParaRPr lang="en-US"/>
          </a:p>
        </p:txBody>
      </p:sp>
    </p:spTree>
    <p:extLst>
      <p:ext uri="{BB962C8B-B14F-4D97-AF65-F5344CB8AC3E}">
        <p14:creationId xmlns:p14="http://schemas.microsoft.com/office/powerpoint/2010/main" val="392470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Talking points:</a:t>
            </a:r>
          </a:p>
          <a:p>
            <a:pPr rtl="0" fontAlgn="base"/>
            <a:endParaRPr lang="en-US" sz="1200" b="1"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First I’d like to start by telling you a little bit about the Sikh community.</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Sikhs are followers of a religion called Sikhism, or Sikhi.</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Sikhism is not a part of other religions, or a blend of other religions. It is its own distinct faith.</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Sikhism was founded by Guru Nanak Dev Ji in the 15th Century in an area called the Punjab in South Asia.</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1" u="none" strike="noStrike" kern="1200" dirty="0">
                <a:solidFill>
                  <a:schemeClr val="tx1"/>
                </a:solidFill>
                <a:effectLst/>
                <a:latin typeface="+mn-lt"/>
                <a:ea typeface="+mn-ea"/>
                <a:cs typeface="+mn-cs"/>
              </a:rPr>
              <a:t>Here are some fun facts for you:</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There are 25 million Sikhs in the world, which makes it the fifth largest world religion.</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There are over 500,000 Sikhs in the United States.</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Sikhs have been in the United States for over 125 years!</a:t>
            </a:r>
          </a:p>
          <a:p>
            <a:pPr marL="628650" lvl="1"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a:solidFill>
                  <a:schemeClr val="tx1"/>
                </a:solidFill>
                <a:effectLst/>
                <a:latin typeface="+mn-lt"/>
                <a:ea typeface="+mn-ea"/>
                <a:cs typeface="+mn-cs"/>
              </a:rPr>
              <a:t>Some of the key things that Sikhs believe in are:</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concept of </a:t>
            </a:r>
            <a:r>
              <a:rPr lang="en-US" sz="1200" b="1" i="0" u="none" strike="noStrike" kern="1200" dirty="0" err="1">
                <a:solidFill>
                  <a:schemeClr val="tx1"/>
                </a:solidFill>
                <a:effectLst/>
                <a:latin typeface="+mn-lt"/>
                <a:ea typeface="+mn-ea"/>
                <a:cs typeface="+mn-cs"/>
              </a:rPr>
              <a:t>Ik</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Oankar</a:t>
            </a:r>
            <a:r>
              <a:rPr lang="en-US" sz="1200" b="1"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one God, the creator</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importance of equality</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Compassion</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Honesty</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Serving others</a:t>
            </a:r>
          </a:p>
          <a:p>
            <a:pPr marL="171450" lvl="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Justice for all</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2D3448FB-5712-A34B-B4D7-DD6558D70B4D}" type="slidenum">
              <a:rPr lang="en-US" smtClean="0"/>
              <a:t>2</a:t>
            </a:fld>
            <a:endParaRPr lang="en-US"/>
          </a:p>
        </p:txBody>
      </p:sp>
    </p:spTree>
    <p:extLst>
      <p:ext uri="{BB962C8B-B14F-4D97-AF65-F5344CB8AC3E}">
        <p14:creationId xmlns:p14="http://schemas.microsoft.com/office/powerpoint/2010/main" val="354135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Talking points (Lower &amp; Upper elementary): </a:t>
            </a:r>
            <a:br>
              <a:rPr lang="en-US" sz="1100" b="0" dirty="0">
                <a:effectLst/>
              </a:rPr>
            </a:br>
            <a:r>
              <a:rPr lang="en-US" sz="1200" b="0" i="0" u="none" strike="noStrike" kern="1200" dirty="0">
                <a:solidFill>
                  <a:schemeClr val="tx1"/>
                </a:solidFill>
                <a:effectLst/>
                <a:latin typeface="+mn-lt"/>
                <a:ea typeface="+mn-ea"/>
                <a:cs typeface="+mn-cs"/>
              </a:rPr>
              <a:t>Today we will be learning about the Sikh holiday, </a:t>
            </a:r>
            <a:r>
              <a:rPr lang="en-US" sz="1200" b="1" i="0" u="none" strike="noStrike" kern="1200" dirty="0" err="1">
                <a:solidFill>
                  <a:schemeClr val="tx1"/>
                </a:solidFill>
                <a:effectLst/>
                <a:latin typeface="+mn-lt"/>
                <a:ea typeface="+mn-ea"/>
                <a:cs typeface="+mn-cs"/>
              </a:rPr>
              <a:t>Bandi</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Chhor</a:t>
            </a:r>
            <a:r>
              <a:rPr lang="en-US" sz="1200" b="1" i="0" u="none" strike="noStrike" kern="1200" dirty="0">
                <a:solidFill>
                  <a:schemeClr val="tx1"/>
                </a:solidFill>
                <a:effectLst/>
                <a:latin typeface="+mn-lt"/>
                <a:ea typeface="+mn-ea"/>
                <a:cs typeface="+mn-cs"/>
              </a:rPr>
              <a:t> Divas.</a:t>
            </a:r>
            <a:endParaRPr lang="en-US" sz="1100" b="1" dirty="0">
              <a:effectLst/>
            </a:endParaRPr>
          </a:p>
          <a:p>
            <a:pPr rtl="0"/>
            <a:br>
              <a:rPr lang="en-US" sz="1100" b="0" dirty="0">
                <a:effectLst/>
              </a:rPr>
            </a:br>
            <a:r>
              <a:rPr lang="en-US" sz="1200" b="0" i="0" u="none" strike="noStrike" kern="1200" dirty="0">
                <a:solidFill>
                  <a:schemeClr val="tx1"/>
                </a:solidFill>
                <a:effectLst/>
                <a:latin typeface="+mn-lt"/>
                <a:ea typeface="+mn-ea"/>
                <a:cs typeface="+mn-cs"/>
              </a:rPr>
              <a:t>Guru </a:t>
            </a:r>
            <a:r>
              <a:rPr lang="en-US" sz="1200" b="0" i="0" u="none" strike="noStrike" kern="1200" dirty="0" err="1">
                <a:solidFill>
                  <a:schemeClr val="tx1"/>
                </a:solidFill>
                <a:effectLst/>
                <a:latin typeface="+mn-lt"/>
                <a:ea typeface="+mn-ea"/>
                <a:cs typeface="+mn-cs"/>
              </a:rPr>
              <a:t>Hargobind</a:t>
            </a:r>
            <a:r>
              <a:rPr lang="en-US" sz="1200" b="0" i="0" u="none" strike="noStrike" kern="1200" dirty="0">
                <a:solidFill>
                  <a:schemeClr val="tx1"/>
                </a:solidFill>
                <a:effectLst/>
                <a:latin typeface="+mn-lt"/>
                <a:ea typeface="+mn-ea"/>
                <a:cs typeface="+mn-cs"/>
              </a:rPr>
              <a:t> Sahib Ji was the sixth Guru (spiritual leader) of the Sikhs. On </a:t>
            </a:r>
            <a:r>
              <a:rPr lang="en-US" sz="1200" b="0" i="0" u="none" strike="noStrike" kern="1200" dirty="0" err="1">
                <a:solidFill>
                  <a:schemeClr val="tx1"/>
                </a:solidFill>
                <a:effectLst/>
                <a:latin typeface="+mn-lt"/>
                <a:ea typeface="+mn-ea"/>
                <a:cs typeface="+mn-cs"/>
              </a:rPr>
              <a:t>Bandi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Chhor</a:t>
            </a:r>
            <a:r>
              <a:rPr lang="en-US" sz="1200" b="0" i="0" u="none" strike="noStrike" kern="1200" dirty="0">
                <a:solidFill>
                  <a:schemeClr val="tx1"/>
                </a:solidFill>
                <a:effectLst/>
                <a:latin typeface="+mn-lt"/>
                <a:ea typeface="+mn-ea"/>
                <a:cs typeface="+mn-cs"/>
              </a:rPr>
              <a:t> Divas, Sikhs celebrate to remember the day when </a:t>
            </a:r>
            <a:r>
              <a:rPr lang="en-US" sz="1200" b="1" i="0" u="none" strike="noStrike" kern="1200" dirty="0">
                <a:solidFill>
                  <a:schemeClr val="tx1"/>
                </a:solidFill>
                <a:effectLst/>
                <a:latin typeface="+mn-lt"/>
                <a:ea typeface="+mn-ea"/>
                <a:cs typeface="+mn-cs"/>
              </a:rPr>
              <a:t>Guru </a:t>
            </a:r>
            <a:r>
              <a:rPr lang="en-US" sz="1200" b="1" i="0" u="none" strike="noStrike" kern="1200" dirty="0" err="1">
                <a:solidFill>
                  <a:schemeClr val="tx1"/>
                </a:solidFill>
                <a:effectLst/>
                <a:latin typeface="+mn-lt"/>
                <a:ea typeface="+mn-ea"/>
                <a:cs typeface="+mn-cs"/>
              </a:rPr>
              <a:t>Hargobind</a:t>
            </a:r>
            <a:r>
              <a:rPr lang="en-US" sz="1200" b="1" i="0" u="none" strike="noStrike" kern="1200" dirty="0">
                <a:solidFill>
                  <a:schemeClr val="tx1"/>
                </a:solidFill>
                <a:effectLst/>
                <a:latin typeface="+mn-lt"/>
                <a:ea typeface="+mn-ea"/>
                <a:cs typeface="+mn-cs"/>
              </a:rPr>
              <a:t> Sahib Ji</a:t>
            </a:r>
            <a:r>
              <a:rPr lang="en-US" sz="1200" b="0" i="0" u="none" strike="noStrike" kern="1200" dirty="0">
                <a:solidFill>
                  <a:schemeClr val="tx1"/>
                </a:solidFill>
                <a:effectLst/>
                <a:latin typeface="+mn-lt"/>
                <a:ea typeface="+mn-ea"/>
                <a:cs typeface="+mn-cs"/>
              </a:rPr>
              <a:t> was released from prison in 1619 after he had been wrongly imprisoned by the authorities.</a:t>
            </a:r>
            <a:endParaRPr lang="en-US" sz="1100" b="0" dirty="0">
              <a:effectLst/>
            </a:endParaRPr>
          </a:p>
          <a:p>
            <a:pPr rtl="0"/>
            <a:br>
              <a:rPr lang="en-US" sz="1100" b="0" dirty="0">
                <a:effectLst/>
              </a:rPr>
            </a:br>
            <a:r>
              <a:rPr lang="en-US" sz="1200" b="0" i="0" u="none" strike="noStrike" kern="1200" dirty="0">
                <a:solidFill>
                  <a:schemeClr val="tx1"/>
                </a:solidFill>
                <a:effectLst/>
                <a:latin typeface="+mn-lt"/>
                <a:ea typeface="+mn-ea"/>
                <a:cs typeface="+mn-cs"/>
              </a:rPr>
              <a:t>Sometimes people get in trouble even when they didn’t do anything wrong. It is our job to fight to make sure that if that does happen to someone, that they get justice.</a:t>
            </a:r>
            <a:endParaRPr lang="en-US" sz="1100" b="0" dirty="0">
              <a:effectLst/>
            </a:endParaRPr>
          </a:p>
          <a:p>
            <a:pPr rtl="0"/>
            <a:br>
              <a:rPr lang="en-US" sz="1100" b="0" dirty="0">
                <a:effectLst/>
              </a:rPr>
            </a:br>
            <a:r>
              <a:rPr lang="en-US" sz="1200" b="0" i="0" u="none" strike="noStrike" kern="1200" dirty="0">
                <a:solidFill>
                  <a:schemeClr val="tx1"/>
                </a:solidFill>
                <a:effectLst/>
                <a:latin typeface="+mn-lt"/>
                <a:ea typeface="+mn-ea"/>
                <a:cs typeface="+mn-cs"/>
              </a:rPr>
              <a:t>What is justice? It’s making sure that everything is fair!</a:t>
            </a:r>
            <a:endParaRPr lang="en-US" sz="1100" b="0" dirty="0">
              <a:effectLst/>
            </a:endParaRPr>
          </a:p>
          <a:p>
            <a:pPr rtl="0"/>
            <a:br>
              <a:rPr lang="en-US" sz="1100" b="0" dirty="0">
                <a:effectLst/>
              </a:rPr>
            </a:br>
            <a:r>
              <a:rPr lang="en-US" sz="1200" b="0" i="0" u="none" strike="noStrike" kern="1200" dirty="0">
                <a:solidFill>
                  <a:schemeClr val="tx1"/>
                </a:solidFill>
                <a:effectLst/>
                <a:latin typeface="+mn-lt"/>
                <a:ea typeface="+mn-ea"/>
                <a:cs typeface="+mn-cs"/>
              </a:rPr>
              <a:t>So when Guru </a:t>
            </a:r>
            <a:r>
              <a:rPr lang="en-US" sz="1200" b="0" i="0" u="none" strike="noStrike" kern="1200" dirty="0" err="1">
                <a:solidFill>
                  <a:schemeClr val="tx1"/>
                </a:solidFill>
                <a:effectLst/>
                <a:latin typeface="+mn-lt"/>
                <a:ea typeface="+mn-ea"/>
                <a:cs typeface="+mn-cs"/>
              </a:rPr>
              <a:t>Hargobind</a:t>
            </a:r>
            <a:r>
              <a:rPr lang="en-US" sz="1200" b="0" i="0" u="none" strike="noStrike" kern="1200" dirty="0">
                <a:solidFill>
                  <a:schemeClr val="tx1"/>
                </a:solidFill>
                <a:effectLst/>
                <a:latin typeface="+mn-lt"/>
                <a:ea typeface="+mn-ea"/>
                <a:cs typeface="+mn-cs"/>
              </a:rPr>
              <a:t> Sahib Ji was released, he insisted that 52 princes who were also wrongly imprisoned should be freed as well.</a:t>
            </a:r>
            <a:endParaRPr lang="en-US" sz="1100" b="0" dirty="0">
              <a:effectLst/>
            </a:endParaRPr>
          </a:p>
          <a:p>
            <a:pPr rtl="0"/>
            <a:br>
              <a:rPr lang="en-US" sz="1100" b="0" dirty="0">
                <a:effectLst/>
              </a:rPr>
            </a:br>
            <a:r>
              <a:rPr lang="en-US" sz="1200" b="0" i="0" u="none" strike="noStrike" kern="1200" dirty="0">
                <a:solidFill>
                  <a:schemeClr val="tx1"/>
                </a:solidFill>
                <a:effectLst/>
                <a:latin typeface="+mn-lt"/>
                <a:ea typeface="+mn-ea"/>
                <a:cs typeface="+mn-cs"/>
              </a:rPr>
              <a:t>The Emperor agreed that when Guru </a:t>
            </a:r>
            <a:r>
              <a:rPr lang="en-US" sz="1200" b="0" i="0" u="none" strike="noStrike" kern="1200" dirty="0" err="1">
                <a:solidFill>
                  <a:schemeClr val="tx1"/>
                </a:solidFill>
                <a:effectLst/>
                <a:latin typeface="+mn-lt"/>
                <a:ea typeface="+mn-ea"/>
                <a:cs typeface="+mn-cs"/>
              </a:rPr>
              <a:t>Hargobind</a:t>
            </a:r>
            <a:r>
              <a:rPr lang="en-US" sz="1200" b="0" i="0" u="none" strike="noStrike" kern="1200" dirty="0">
                <a:solidFill>
                  <a:schemeClr val="tx1"/>
                </a:solidFill>
                <a:effectLst/>
                <a:latin typeface="+mn-lt"/>
                <a:ea typeface="+mn-ea"/>
                <a:cs typeface="+mn-cs"/>
              </a:rPr>
              <a:t> Sahib Ji left, only those who could hold onto the Guru’s cloak would be freed.</a:t>
            </a:r>
            <a:endParaRPr lang="en-US" sz="1100" b="0" dirty="0">
              <a:effectLst/>
            </a:endParaRPr>
          </a:p>
          <a:p>
            <a:pPr rtl="0"/>
            <a:br>
              <a:rPr lang="en-US" sz="1100" b="0" dirty="0">
                <a:effectLst/>
              </a:rPr>
            </a:br>
            <a:r>
              <a:rPr lang="en-US" sz="1200" b="0" i="0" u="none" strike="noStrike" kern="1200" dirty="0">
                <a:solidFill>
                  <a:schemeClr val="tx1"/>
                </a:solidFill>
                <a:effectLst/>
                <a:latin typeface="+mn-lt"/>
                <a:ea typeface="+mn-ea"/>
                <a:cs typeface="+mn-cs"/>
              </a:rPr>
              <a:t>Guru </a:t>
            </a:r>
            <a:r>
              <a:rPr lang="en-US" sz="1200" b="0" i="0" u="none" strike="noStrike" kern="1200" dirty="0" err="1">
                <a:solidFill>
                  <a:schemeClr val="tx1"/>
                </a:solidFill>
                <a:effectLst/>
                <a:latin typeface="+mn-lt"/>
                <a:ea typeface="+mn-ea"/>
                <a:cs typeface="+mn-cs"/>
              </a:rPr>
              <a:t>Hargobind</a:t>
            </a:r>
            <a:r>
              <a:rPr lang="en-US" sz="1200" b="0" i="0" u="none" strike="noStrike" kern="1200" dirty="0">
                <a:solidFill>
                  <a:schemeClr val="tx1"/>
                </a:solidFill>
                <a:effectLst/>
                <a:latin typeface="+mn-lt"/>
                <a:ea typeface="+mn-ea"/>
                <a:cs typeface="+mn-cs"/>
              </a:rPr>
              <a:t> Sahib Ji then had a special robe made with 52 tassels so that everyone could go free. </a:t>
            </a:r>
            <a:endParaRPr lang="en-US" sz="1100" b="0" dirty="0">
              <a:effectLst/>
            </a:endParaRPr>
          </a:p>
          <a:p>
            <a:pPr rtl="0"/>
            <a:br>
              <a:rPr lang="en-US" sz="1100" b="0" dirty="0">
                <a:effectLst/>
              </a:rPr>
            </a:br>
            <a:r>
              <a:rPr lang="en-US" sz="1200" b="0" i="0" u="none" strike="noStrike" kern="1200" dirty="0">
                <a:solidFill>
                  <a:schemeClr val="tx1"/>
                </a:solidFill>
                <a:effectLst/>
                <a:latin typeface="+mn-lt"/>
                <a:ea typeface="+mn-ea"/>
                <a:cs typeface="+mn-cs"/>
              </a:rPr>
              <a:t>The occasion is known as</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Bandi</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Chhor</a:t>
            </a:r>
            <a:r>
              <a:rPr lang="en-US" sz="1200" b="1" i="0" u="none" strike="noStrike" kern="1200" dirty="0">
                <a:solidFill>
                  <a:schemeClr val="tx1"/>
                </a:solidFill>
                <a:effectLst/>
                <a:latin typeface="+mn-lt"/>
                <a:ea typeface="+mn-ea"/>
                <a:cs typeface="+mn-cs"/>
              </a:rPr>
              <a:t> Divas’</a:t>
            </a:r>
            <a:r>
              <a:rPr lang="en-US" sz="1200" b="0" i="0" u="none" strike="noStrike" kern="1200" dirty="0">
                <a:solidFill>
                  <a:schemeClr val="tx1"/>
                </a:solidFill>
                <a:effectLst/>
                <a:latin typeface="+mn-lt"/>
                <a:ea typeface="+mn-ea"/>
                <a:cs typeface="+mn-cs"/>
              </a:rPr>
              <a:t> – which means the day of liberation because everyone was released and it is often celebrated by the lighting of candles.</a:t>
            </a:r>
            <a:endParaRPr lang="en-US" sz="1100" b="0" dirty="0">
              <a:effectLst/>
            </a:endParaRPr>
          </a:p>
          <a:p>
            <a:pPr rtl="0"/>
            <a:br>
              <a:rPr lang="en-US" sz="1100" b="0" dirty="0">
                <a:effectLst/>
              </a:rPr>
            </a:br>
            <a:br>
              <a:rPr lang="en-US" sz="1100" b="0" dirty="0">
                <a:effectLst/>
              </a:rPr>
            </a:br>
            <a:r>
              <a:rPr lang="en-US" sz="1100" b="1" dirty="0">
                <a:effectLst/>
              </a:rPr>
              <a:t>For</a:t>
            </a:r>
            <a:r>
              <a:rPr lang="en-US" sz="1100" b="0" dirty="0">
                <a:effectLst/>
              </a:rPr>
              <a:t> </a:t>
            </a:r>
            <a:r>
              <a:rPr lang="en-US" sz="1200" b="1" i="0" u="none" strike="noStrike" kern="1200" dirty="0">
                <a:solidFill>
                  <a:schemeClr val="tx1"/>
                </a:solidFill>
                <a:effectLst/>
                <a:latin typeface="+mn-lt"/>
                <a:ea typeface="+mn-ea"/>
                <a:cs typeface="+mn-cs"/>
              </a:rPr>
              <a:t>Upper elementary: </a:t>
            </a:r>
            <a:br>
              <a:rPr lang="en-US" sz="1100" b="0" dirty="0">
                <a:effectLst/>
              </a:rPr>
            </a:br>
            <a:br>
              <a:rPr lang="en-US" sz="1100" b="0" dirty="0">
                <a:effectLst/>
              </a:rPr>
            </a:br>
            <a:r>
              <a:rPr lang="en-US" sz="1200" b="0" i="1" u="none" strike="noStrike" kern="1200" dirty="0">
                <a:solidFill>
                  <a:schemeClr val="tx1"/>
                </a:solidFill>
                <a:effectLst/>
                <a:latin typeface="+mn-lt"/>
                <a:ea typeface="+mn-ea"/>
                <a:cs typeface="+mn-cs"/>
              </a:rPr>
              <a:t>Discussion questions:</a:t>
            </a:r>
            <a:endParaRPr lang="en-US" sz="1100" b="0" dirty="0">
              <a:effectLst/>
            </a:endParaRPr>
          </a:p>
          <a:p>
            <a:pPr rtl="0"/>
            <a:r>
              <a:rPr lang="en-US" sz="1200" b="0" i="0" u="none" strike="noStrike" kern="1200" dirty="0">
                <a:solidFill>
                  <a:schemeClr val="tx1"/>
                </a:solidFill>
                <a:effectLst/>
                <a:latin typeface="+mn-lt"/>
                <a:ea typeface="+mn-ea"/>
                <a:cs typeface="+mn-cs"/>
              </a:rPr>
              <a:t>Are there other times in history that you know of when people have been arrested when they didn’t do anything wrong? (Answers: Nelson Mandela, Martin Luther King Jr, etc.).</a:t>
            </a:r>
            <a:endParaRPr lang="en-US" sz="1100" b="0" dirty="0">
              <a:effectLst/>
            </a:endParaRPr>
          </a:p>
          <a:p>
            <a:pPr rtl="0"/>
            <a:r>
              <a:rPr lang="en-US" sz="1200" b="0" i="0" u="none" strike="noStrike" kern="1200" dirty="0">
                <a:solidFill>
                  <a:schemeClr val="tx1"/>
                </a:solidFill>
                <a:effectLst/>
                <a:latin typeface="+mn-lt"/>
                <a:ea typeface="+mn-ea"/>
                <a:cs typeface="+mn-cs"/>
              </a:rPr>
              <a:t>Are there more examples of events happening in the world today which remind you of this story?  (Answers: people being arrested who have taken part in Black Lives Matter protests,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a:t>
            </a:r>
            <a:endParaRPr lang="en-US" sz="1100" b="0" dirty="0">
              <a:effectLst/>
            </a:endParaRPr>
          </a:p>
          <a:p>
            <a:pPr rtl="0"/>
            <a:br>
              <a:rPr lang="en-US" sz="1100" b="0" dirty="0">
                <a:effectLst/>
              </a:rPr>
            </a:br>
            <a:r>
              <a:rPr lang="en-US" sz="1200" b="1" i="0" u="none" strike="noStrike" kern="1200" dirty="0">
                <a:solidFill>
                  <a:schemeClr val="tx1"/>
                </a:solidFill>
                <a:effectLst/>
                <a:latin typeface="+mn-lt"/>
                <a:ea typeface="+mn-ea"/>
                <a:cs typeface="+mn-cs"/>
              </a:rPr>
              <a:t>Additional Notes:</a:t>
            </a:r>
            <a:endParaRPr lang="en-US" sz="1100" b="0" dirty="0">
              <a:effectLst/>
            </a:endParaRPr>
          </a:p>
          <a:p>
            <a:pPr rtl="0"/>
            <a:r>
              <a:rPr lang="en-US" sz="1200" b="0" i="0" u="none" strike="noStrike" kern="1200" dirty="0">
                <a:solidFill>
                  <a:schemeClr val="tx1"/>
                </a:solidFill>
                <a:effectLst/>
                <a:latin typeface="+mn-lt"/>
                <a:ea typeface="+mn-ea"/>
                <a:cs typeface="+mn-cs"/>
              </a:rPr>
              <a:t>Why was Guru </a:t>
            </a:r>
            <a:r>
              <a:rPr lang="en-US" sz="1200" b="0" i="0" u="none" strike="noStrike" kern="1200" dirty="0" err="1">
                <a:solidFill>
                  <a:schemeClr val="tx1"/>
                </a:solidFill>
                <a:effectLst/>
                <a:latin typeface="+mn-lt"/>
                <a:ea typeface="+mn-ea"/>
                <a:cs typeface="+mn-cs"/>
              </a:rPr>
              <a:t>Hargobind</a:t>
            </a:r>
            <a:r>
              <a:rPr lang="en-US" sz="1200" b="0" i="0" u="none" strike="noStrike" kern="1200" dirty="0">
                <a:solidFill>
                  <a:schemeClr val="tx1"/>
                </a:solidFill>
                <a:effectLst/>
                <a:latin typeface="+mn-lt"/>
                <a:ea typeface="+mn-ea"/>
                <a:cs typeface="+mn-cs"/>
              </a:rPr>
              <a:t> Sahib Ji wrongly imprisoned? Under the Mughal Empire, which ran parallel to the lives of the Gurus, many religious minorities were persecuted and oppressed.</a:t>
            </a:r>
            <a:endParaRPr lang="en-US" sz="1100" b="0" dirty="0">
              <a:effectLst/>
            </a:endParaRPr>
          </a:p>
          <a:p>
            <a:br>
              <a:rPr lang="en-US" sz="1100" b="0" dirty="0">
                <a:effectLst/>
              </a:rPr>
            </a:br>
            <a:br>
              <a:rPr lang="en-US" sz="1100" dirty="0"/>
            </a:br>
            <a:endParaRPr lang="en-US" sz="1100" dirty="0"/>
          </a:p>
          <a:p>
            <a:endParaRPr lang="en-US" dirty="0"/>
          </a:p>
        </p:txBody>
      </p:sp>
      <p:sp>
        <p:nvSpPr>
          <p:cNvPr id="4" name="Slide Number Placeholder 3"/>
          <p:cNvSpPr>
            <a:spLocks noGrp="1"/>
          </p:cNvSpPr>
          <p:nvPr>
            <p:ph type="sldNum" sz="quarter" idx="5"/>
          </p:nvPr>
        </p:nvSpPr>
        <p:spPr/>
        <p:txBody>
          <a:bodyPr/>
          <a:lstStyle/>
          <a:p>
            <a:fld id="{2D3448FB-5712-A34B-B4D7-DD6558D70B4D}" type="slidenum">
              <a:rPr lang="en-US" smtClean="0"/>
              <a:t>3</a:t>
            </a:fld>
            <a:endParaRPr lang="en-US"/>
          </a:p>
        </p:txBody>
      </p:sp>
    </p:spTree>
    <p:extLst>
      <p:ext uri="{BB962C8B-B14F-4D97-AF65-F5344CB8AC3E}">
        <p14:creationId xmlns:p14="http://schemas.microsoft.com/office/powerpoint/2010/main" val="143817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95959"/>
                </a:solidFill>
              </a:rPr>
              <a:t>What is a Guru, you may 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Lower elementary:</a:t>
            </a:r>
            <a:endParaRPr lang="en-US" sz="1200" b="1" dirty="0">
              <a:effectLst/>
            </a:endParaRPr>
          </a:p>
          <a:p>
            <a:pPr rtl="0"/>
            <a:r>
              <a:rPr lang="en-US" sz="1200" b="0" i="0" u="none" strike="noStrike" kern="1200" dirty="0">
                <a:solidFill>
                  <a:schemeClr val="tx1"/>
                </a:solidFill>
                <a:effectLst/>
                <a:latin typeface="+mn-lt"/>
                <a:ea typeface="+mn-ea"/>
                <a:cs typeface="+mn-cs"/>
              </a:rPr>
              <a:t>For Sikhs, the word Guru is very special. It means a leader who can take someone from spiritual darkness, into spiritual light. </a:t>
            </a:r>
          </a:p>
          <a:p>
            <a:pPr rtl="0"/>
            <a:endParaRPr lang="en-US" sz="1200" b="0" i="0" u="none" strike="noStrike" kern="1200" dirty="0">
              <a:solidFill>
                <a:schemeClr val="tx1"/>
              </a:solidFill>
              <a:effectLst/>
              <a:latin typeface="+mn-lt"/>
              <a:ea typeface="+mn-ea"/>
              <a:cs typeface="+mn-cs"/>
            </a:endParaRPr>
          </a:p>
          <a:p>
            <a:pPr rtl="0"/>
            <a:r>
              <a:rPr lang="en-US" sz="1200" dirty="0"/>
              <a:t>Gu means darkness</a:t>
            </a:r>
          </a:p>
          <a:p>
            <a:pPr rtl="0"/>
            <a:r>
              <a:rPr lang="en-US" sz="1200" dirty="0"/>
              <a:t>Ru means light</a:t>
            </a:r>
            <a:endParaRPr lang="en-US" sz="1200"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Sikhs had 10 Gurus. Today we’ll be learning a bit more about the first Guru, Guru Nanak Dev Ji.</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Upper elementary:</a:t>
            </a:r>
            <a:br>
              <a:rPr lang="en-US" sz="1200" b="0" dirty="0">
                <a:effectLst/>
              </a:rPr>
            </a:br>
            <a:r>
              <a:rPr lang="en-US" sz="1200" b="0" i="0" u="none" strike="noStrike" kern="1200" dirty="0">
                <a:solidFill>
                  <a:schemeClr val="tx1"/>
                </a:solidFill>
                <a:effectLst/>
                <a:latin typeface="+mn-lt"/>
                <a:ea typeface="+mn-ea"/>
                <a:cs typeface="+mn-cs"/>
              </a:rPr>
              <a:t>For Sikhs, the word Guru is very special. It means a leader who can take someone from spiritual darkness, into spiritual light. </a:t>
            </a:r>
          </a:p>
          <a:p>
            <a:pPr rtl="0"/>
            <a:endParaRPr lang="en-US" sz="1200" b="0" i="0" u="none" strike="noStrike" kern="1200" dirty="0">
              <a:solidFill>
                <a:schemeClr val="tx1"/>
              </a:solidFill>
              <a:effectLst/>
              <a:latin typeface="+mn-lt"/>
              <a:ea typeface="+mn-ea"/>
              <a:cs typeface="+mn-cs"/>
            </a:endParaRPr>
          </a:p>
          <a:p>
            <a:pPr marL="0" indent="0">
              <a:spcBef>
                <a:spcPts val="1600"/>
              </a:spcBef>
              <a:buNone/>
            </a:pPr>
            <a:r>
              <a:rPr lang="en-US" sz="1200" dirty="0"/>
              <a:t>Gu means darkness</a:t>
            </a:r>
          </a:p>
          <a:p>
            <a:pPr marL="0" indent="0">
              <a:spcBef>
                <a:spcPts val="1600"/>
              </a:spcBef>
              <a:spcAft>
                <a:spcPts val="1600"/>
              </a:spcAft>
              <a:buNone/>
            </a:pPr>
            <a:r>
              <a:rPr lang="en-US" sz="1200" dirty="0"/>
              <a:t>Ru means light</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Sikhs had 10 Gurus who lived from 1469-1708, the first being Guru Nanak Dev Ji. The Guru, or spiritual guide for the Sikhs now is their sacred scripture, the Guru Granth Sahib Ji.</a:t>
            </a:r>
            <a:endParaRPr lang="en-US" sz="1200" b="0" dirty="0">
              <a:effectLst/>
            </a:endParaRPr>
          </a:p>
          <a:p>
            <a:br>
              <a:rPr lang="en-US" sz="1200" dirty="0"/>
            </a:br>
            <a:endParaRPr lang="en-US" sz="1200" dirty="0"/>
          </a:p>
          <a:p>
            <a:endParaRPr lang="en-US" dirty="0"/>
          </a:p>
        </p:txBody>
      </p:sp>
      <p:sp>
        <p:nvSpPr>
          <p:cNvPr id="4" name="Slide Number Placeholder 3"/>
          <p:cNvSpPr>
            <a:spLocks noGrp="1"/>
          </p:cNvSpPr>
          <p:nvPr>
            <p:ph type="sldNum" sz="quarter" idx="5"/>
          </p:nvPr>
        </p:nvSpPr>
        <p:spPr/>
        <p:txBody>
          <a:bodyPr/>
          <a:lstStyle/>
          <a:p>
            <a:fld id="{2D3448FB-5712-A34B-B4D7-DD6558D70B4D}" type="slidenum">
              <a:rPr lang="en-US" smtClean="0"/>
              <a:t>4</a:t>
            </a:fld>
            <a:endParaRPr lang="en-US"/>
          </a:p>
        </p:txBody>
      </p:sp>
    </p:spTree>
    <p:extLst>
      <p:ext uri="{BB962C8B-B14F-4D97-AF65-F5344CB8AC3E}">
        <p14:creationId xmlns:p14="http://schemas.microsoft.com/office/powerpoint/2010/main" val="338780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Lower elementary:</a:t>
            </a:r>
            <a:endParaRPr lang="en-US" b="0" dirty="0">
              <a:effectLst/>
            </a:endParaRPr>
          </a:p>
          <a:p>
            <a:pPr rtl="0"/>
            <a:r>
              <a:rPr lang="en-US" sz="1200" b="0" i="0" u="none" strike="noStrike" kern="1200" dirty="0">
                <a:solidFill>
                  <a:schemeClr val="tx1"/>
                </a:solidFill>
                <a:effectLst/>
                <a:latin typeface="+mn-lt"/>
                <a:ea typeface="+mn-ea"/>
                <a:cs typeface="+mn-cs"/>
              </a:rPr>
              <a:t>Lighting a candle on </a:t>
            </a:r>
            <a:r>
              <a:rPr lang="en-US" sz="1200" b="0" i="0" u="none" strike="noStrike" kern="1200" dirty="0" err="1">
                <a:solidFill>
                  <a:schemeClr val="tx1"/>
                </a:solidFill>
                <a:effectLst/>
                <a:latin typeface="+mn-lt"/>
                <a:ea typeface="+mn-ea"/>
                <a:cs typeface="+mn-cs"/>
              </a:rPr>
              <a:t>Bandi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Chhor</a:t>
            </a:r>
            <a:r>
              <a:rPr lang="en-US" sz="1200" b="0" i="0" u="none" strike="noStrike" kern="1200" dirty="0">
                <a:solidFill>
                  <a:schemeClr val="tx1"/>
                </a:solidFill>
                <a:effectLst/>
                <a:latin typeface="+mn-lt"/>
                <a:ea typeface="+mn-ea"/>
                <a:cs typeface="+mn-cs"/>
              </a:rPr>
              <a:t> Divas reminds Sikhs to be hopeful. Being hopeful means believing something good can happen if you are in a bad situation. </a:t>
            </a:r>
            <a:endParaRPr lang="en-US" b="0" dirty="0">
              <a:effectLst/>
            </a:endParaRPr>
          </a:p>
          <a:p>
            <a:pPr rtl="0"/>
            <a:r>
              <a:rPr lang="en-US" sz="1200" b="0" i="0" u="none" strike="noStrike" kern="1200" dirty="0">
                <a:solidFill>
                  <a:schemeClr val="tx1"/>
                </a:solidFill>
                <a:effectLst/>
                <a:latin typeface="+mn-lt"/>
                <a:ea typeface="+mn-ea"/>
                <a:cs typeface="+mn-cs"/>
              </a:rPr>
              <a:t>It also reminds Sikhs to help others who are in difficulty, just like Guru </a:t>
            </a:r>
            <a:r>
              <a:rPr lang="en-US" sz="1200" b="0" i="0" u="none" strike="noStrike" kern="1200" dirty="0" err="1">
                <a:solidFill>
                  <a:schemeClr val="tx1"/>
                </a:solidFill>
                <a:effectLst/>
                <a:latin typeface="+mn-lt"/>
                <a:ea typeface="+mn-ea"/>
                <a:cs typeface="+mn-cs"/>
              </a:rPr>
              <a:t>Hargobind</a:t>
            </a:r>
            <a:r>
              <a:rPr lang="en-US" sz="1200" b="0" i="0" u="none" strike="noStrike" kern="1200" dirty="0">
                <a:solidFill>
                  <a:schemeClr val="tx1"/>
                </a:solidFill>
                <a:effectLst/>
                <a:latin typeface="+mn-lt"/>
                <a:ea typeface="+mn-ea"/>
                <a:cs typeface="+mn-cs"/>
              </a:rPr>
              <a:t> Sahib Ji helped the other princes.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1" u="none" strike="noStrike" kern="1200" dirty="0">
                <a:solidFill>
                  <a:schemeClr val="tx1"/>
                </a:solidFill>
                <a:effectLst/>
                <a:latin typeface="+mn-lt"/>
                <a:ea typeface="+mn-ea"/>
                <a:cs typeface="+mn-cs"/>
              </a:rPr>
              <a:t>Discussion question:</a:t>
            </a:r>
          </a:p>
          <a:p>
            <a:pPr rtl="0"/>
            <a:r>
              <a:rPr lang="en-US" sz="1200" b="0" i="0" u="none" strike="noStrike" kern="1200" dirty="0">
                <a:solidFill>
                  <a:schemeClr val="tx1"/>
                </a:solidFill>
                <a:effectLst/>
                <a:latin typeface="+mn-lt"/>
                <a:ea typeface="+mn-ea"/>
                <a:cs typeface="+mn-cs"/>
              </a:rPr>
              <a:t>Can you think of other times people might light candles and why they do it? (Answers: when they pray, on their birthday or other happy celebrations).</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Upper elementary:</a:t>
            </a:r>
            <a:endParaRPr lang="en-US" b="0" dirty="0">
              <a:effectLst/>
            </a:endParaRPr>
          </a:p>
          <a:p>
            <a:pPr rtl="0"/>
            <a:r>
              <a:rPr lang="en-US" sz="1200" b="0" i="0" u="none" strike="noStrike" kern="1200" dirty="0">
                <a:solidFill>
                  <a:schemeClr val="tx1"/>
                </a:solidFill>
                <a:effectLst/>
                <a:latin typeface="+mn-lt"/>
                <a:ea typeface="+mn-ea"/>
                <a:cs typeface="+mn-cs"/>
              </a:rPr>
              <a:t>Lighting a candle on </a:t>
            </a:r>
            <a:r>
              <a:rPr lang="en-US" sz="1200" b="0" i="0" u="none" strike="noStrike" kern="1200" dirty="0" err="1">
                <a:solidFill>
                  <a:schemeClr val="tx1"/>
                </a:solidFill>
                <a:effectLst/>
                <a:latin typeface="+mn-lt"/>
                <a:ea typeface="+mn-ea"/>
                <a:cs typeface="+mn-cs"/>
              </a:rPr>
              <a:t>Bandi</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Chhor</a:t>
            </a:r>
            <a:r>
              <a:rPr lang="en-US" sz="1200" b="0" i="0" u="none" strike="noStrike" kern="1200" dirty="0">
                <a:solidFill>
                  <a:schemeClr val="tx1"/>
                </a:solidFill>
                <a:effectLst/>
                <a:latin typeface="+mn-lt"/>
                <a:ea typeface="+mn-ea"/>
                <a:cs typeface="+mn-cs"/>
              </a:rPr>
              <a:t> Divas reminds Sikhs to be hopeful. Being hopeful means believing something good can happen if you are in a bad situation. </a:t>
            </a:r>
            <a:endParaRPr lang="en-US" b="0" dirty="0">
              <a:effectLst/>
            </a:endParaRPr>
          </a:p>
          <a:p>
            <a:pPr rtl="0"/>
            <a:r>
              <a:rPr lang="en-US" sz="1200" b="0" i="0" u="none" strike="noStrike" kern="1200" dirty="0">
                <a:solidFill>
                  <a:schemeClr val="tx1"/>
                </a:solidFill>
                <a:effectLst/>
                <a:latin typeface="+mn-lt"/>
                <a:ea typeface="+mn-ea"/>
                <a:cs typeface="+mn-cs"/>
              </a:rPr>
              <a:t>It also reminds Sikhs to help others who are in difficulty, just like Guru </a:t>
            </a:r>
            <a:r>
              <a:rPr lang="en-US" sz="1200" b="0" i="0" u="none" strike="noStrike" kern="1200" dirty="0" err="1">
                <a:solidFill>
                  <a:schemeClr val="tx1"/>
                </a:solidFill>
                <a:effectLst/>
                <a:latin typeface="+mn-lt"/>
                <a:ea typeface="+mn-ea"/>
                <a:cs typeface="+mn-cs"/>
              </a:rPr>
              <a:t>Hargobind</a:t>
            </a:r>
            <a:r>
              <a:rPr lang="en-US" sz="1200" b="0" i="0" u="none" strike="noStrike" kern="1200" dirty="0">
                <a:solidFill>
                  <a:schemeClr val="tx1"/>
                </a:solidFill>
                <a:effectLst/>
                <a:latin typeface="+mn-lt"/>
                <a:ea typeface="+mn-ea"/>
                <a:cs typeface="+mn-cs"/>
              </a:rPr>
              <a:t> Sahib Ji helped the other Princes and Kings. </a:t>
            </a:r>
            <a:endParaRPr lang="en-US" b="0" dirty="0">
              <a:effectLst/>
            </a:endParaRP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Discussion questions:</a:t>
            </a:r>
            <a:endParaRPr lang="en-US" b="0" dirty="0">
              <a:effectLst/>
            </a:endParaRPr>
          </a:p>
          <a:p>
            <a:pPr rtl="0"/>
            <a:r>
              <a:rPr lang="en-US" sz="1200" b="0" i="0" u="none" strike="noStrike" kern="1200" dirty="0">
                <a:solidFill>
                  <a:schemeClr val="tx1"/>
                </a:solidFill>
                <a:effectLst/>
                <a:latin typeface="+mn-lt"/>
                <a:ea typeface="+mn-ea"/>
                <a:cs typeface="+mn-cs"/>
              </a:rPr>
              <a:t>Can you think of other times people might light candles and why they do it?  (Answers: when they pray, on their birthday or other happy celebrations).</a:t>
            </a:r>
            <a:endParaRPr lang="en-US" b="0" dirty="0">
              <a:effectLst/>
            </a:endParaRPr>
          </a:p>
          <a:p>
            <a:pPr rtl="0"/>
            <a:r>
              <a:rPr lang="en-US" sz="1200" b="0" i="0" u="none" strike="noStrike" kern="1200" dirty="0">
                <a:solidFill>
                  <a:schemeClr val="tx1"/>
                </a:solidFill>
                <a:effectLst/>
                <a:latin typeface="+mn-lt"/>
                <a:ea typeface="+mn-ea"/>
                <a:cs typeface="+mn-cs"/>
              </a:rPr>
              <a:t>Why is a burning candle often seen as a sign of hope? (Answer: because it provides light in the darkness)</a:t>
            </a:r>
            <a:endParaRPr lang="en-US" b="0" dirty="0">
              <a:effectLst/>
            </a:endParaRPr>
          </a:p>
          <a:p>
            <a:pPr rtl="0"/>
            <a:r>
              <a:rPr lang="en-US" sz="1200" b="0" i="0" u="none" strike="noStrike" kern="1200" dirty="0">
                <a:solidFill>
                  <a:schemeClr val="tx1"/>
                </a:solidFill>
                <a:effectLst/>
                <a:latin typeface="+mn-lt"/>
                <a:ea typeface="+mn-ea"/>
                <a:cs typeface="+mn-cs"/>
              </a:rPr>
              <a:t>Are there moments in your life that you have felt hopeful?</a:t>
            </a:r>
            <a:endParaRPr lang="en-US" b="0" dirty="0">
              <a:effectLst/>
            </a:endParaRPr>
          </a:p>
          <a:p>
            <a:br>
              <a:rPr lang="en-US" b="0" dirty="0">
                <a:effectLst/>
              </a:rPr>
            </a:br>
            <a:endParaRPr lang="en-US" dirty="0"/>
          </a:p>
          <a:p>
            <a:endParaRPr lang="en-US" dirty="0"/>
          </a:p>
        </p:txBody>
      </p:sp>
      <p:sp>
        <p:nvSpPr>
          <p:cNvPr id="4" name="Slide Number Placeholder 3"/>
          <p:cNvSpPr>
            <a:spLocks noGrp="1"/>
          </p:cNvSpPr>
          <p:nvPr>
            <p:ph type="sldNum" sz="quarter" idx="5"/>
          </p:nvPr>
        </p:nvSpPr>
        <p:spPr/>
        <p:txBody>
          <a:bodyPr/>
          <a:lstStyle/>
          <a:p>
            <a:fld id="{2D3448FB-5712-A34B-B4D7-DD6558D70B4D}" type="slidenum">
              <a:rPr lang="en-US" smtClean="0"/>
              <a:t>5</a:t>
            </a:fld>
            <a:endParaRPr lang="en-US"/>
          </a:p>
        </p:txBody>
      </p:sp>
    </p:spTree>
    <p:extLst>
      <p:ext uri="{BB962C8B-B14F-4D97-AF65-F5344CB8AC3E}">
        <p14:creationId xmlns:p14="http://schemas.microsoft.com/office/powerpoint/2010/main" val="17113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this slide to share more about your family’s celebrations. This slide is editable for you to fill in as you wish!</a:t>
            </a:r>
          </a:p>
        </p:txBody>
      </p:sp>
      <p:sp>
        <p:nvSpPr>
          <p:cNvPr id="4" name="Slide Number Placeholder 3"/>
          <p:cNvSpPr>
            <a:spLocks noGrp="1"/>
          </p:cNvSpPr>
          <p:nvPr>
            <p:ph type="sldNum" sz="quarter" idx="5"/>
          </p:nvPr>
        </p:nvSpPr>
        <p:spPr/>
        <p:txBody>
          <a:bodyPr/>
          <a:lstStyle/>
          <a:p>
            <a:fld id="{2D3448FB-5712-A34B-B4D7-DD6558D70B4D}" type="slidenum">
              <a:rPr lang="en-US" smtClean="0"/>
              <a:t>6</a:t>
            </a:fld>
            <a:endParaRPr lang="en-US"/>
          </a:p>
        </p:txBody>
      </p:sp>
    </p:spTree>
    <p:extLst>
      <p:ext uri="{BB962C8B-B14F-4D97-AF65-F5344CB8AC3E}">
        <p14:creationId xmlns:p14="http://schemas.microsoft.com/office/powerpoint/2010/main" val="74741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Sikh Coalition at </a:t>
            </a:r>
            <a:r>
              <a:rPr lang="en-US" dirty="0" err="1"/>
              <a:t>education@sikhcoalition.org</a:t>
            </a:r>
            <a:endParaRPr lang="en-US" dirty="0"/>
          </a:p>
          <a:p>
            <a:r>
              <a:rPr lang="en-US" dirty="0"/>
              <a:t>Visit </a:t>
            </a:r>
            <a:r>
              <a:rPr lang="en-US" dirty="0" err="1"/>
              <a:t>www.sikhcoalition.org</a:t>
            </a:r>
            <a:r>
              <a:rPr lang="en-US" dirty="0"/>
              <a:t>/back-to-school for more resources for parents &amp; educators.</a:t>
            </a:r>
          </a:p>
        </p:txBody>
      </p:sp>
      <p:sp>
        <p:nvSpPr>
          <p:cNvPr id="4" name="Slide Number Placeholder 3"/>
          <p:cNvSpPr>
            <a:spLocks noGrp="1"/>
          </p:cNvSpPr>
          <p:nvPr>
            <p:ph type="sldNum" sz="quarter" idx="5"/>
          </p:nvPr>
        </p:nvSpPr>
        <p:spPr/>
        <p:txBody>
          <a:bodyPr/>
          <a:lstStyle/>
          <a:p>
            <a:fld id="{2D3448FB-5712-A34B-B4D7-DD6558D70B4D}" type="slidenum">
              <a:rPr lang="en-US" smtClean="0"/>
              <a:t>7</a:t>
            </a:fld>
            <a:endParaRPr lang="en-US"/>
          </a:p>
        </p:txBody>
      </p:sp>
    </p:spTree>
    <p:extLst>
      <p:ext uri="{BB962C8B-B14F-4D97-AF65-F5344CB8AC3E}">
        <p14:creationId xmlns:p14="http://schemas.microsoft.com/office/powerpoint/2010/main" val="90976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E085-C672-9C4F-8492-D3EB008758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D1965-5E08-3B46-B892-1C3E098F3C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F02C9B-E90E-A14C-BBB0-E79BD7321E6B}"/>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5" name="Footer Placeholder 4">
            <a:extLst>
              <a:ext uri="{FF2B5EF4-FFF2-40B4-BE49-F238E27FC236}">
                <a16:creationId xmlns:a16="http://schemas.microsoft.com/office/drawing/2014/main" id="{0C81CE62-BA35-0342-B1F6-0BC541BBF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A729F-50D1-3743-BD56-7C17A34F2A88}"/>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312574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EEB0-06CB-B649-B52C-0CE252B969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1061-A0CB-A640-8F98-CBBA1505BE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32598-4D16-5242-86CC-C152A5E310F0}"/>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5" name="Footer Placeholder 4">
            <a:extLst>
              <a:ext uri="{FF2B5EF4-FFF2-40B4-BE49-F238E27FC236}">
                <a16:creationId xmlns:a16="http://schemas.microsoft.com/office/drawing/2014/main" id="{E682E081-90BB-DB4A-953E-527A12B87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791A1-BE8E-EE46-8C02-E5B09493C65A}"/>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102764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2E3DE2-899C-AE4B-BA61-CF3F985D6A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C33B7C-4E45-5945-A5AD-1961AC94DA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DF9EC-33BA-BB42-BB75-0C1608FC0A0D}"/>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5" name="Footer Placeholder 4">
            <a:extLst>
              <a:ext uri="{FF2B5EF4-FFF2-40B4-BE49-F238E27FC236}">
                <a16:creationId xmlns:a16="http://schemas.microsoft.com/office/drawing/2014/main" id="{351C5593-FE36-1F48-A633-B61A3FBA4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00E32-F354-3843-9F6E-58D3C6FAA5A1}"/>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246998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70A7-60CC-CA45-8DE8-802A8F872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A4DA02-0C4D-8B45-B44E-206E5E7DB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75EAB-E10B-EE46-B7AD-44996625DD6C}"/>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5" name="Footer Placeholder 4">
            <a:extLst>
              <a:ext uri="{FF2B5EF4-FFF2-40B4-BE49-F238E27FC236}">
                <a16:creationId xmlns:a16="http://schemas.microsoft.com/office/drawing/2014/main" id="{ADCD2E61-9FFF-8047-B3C6-584C4DDE7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EFE12-B56C-8740-827B-148D1C584E7A}"/>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12904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A6DC-4081-CF4C-9EFC-EA7CD4318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0A466A-A4F8-9B42-B128-D954AADA88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94CF5-2CA9-3449-BD03-C752F9889D71}"/>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5" name="Footer Placeholder 4">
            <a:extLst>
              <a:ext uri="{FF2B5EF4-FFF2-40B4-BE49-F238E27FC236}">
                <a16:creationId xmlns:a16="http://schemas.microsoft.com/office/drawing/2014/main" id="{F282F497-76C6-5C4E-8945-B55D5D59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3926F-D780-5C44-8596-39A6EDE32583}"/>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104067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3519-3E01-CA42-897A-94A50C6F23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A07632-C75E-B24A-B469-C1A4687A55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DBCE0B-1796-304C-9330-2002744D0E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E9A5F2-9083-DB48-8ADA-0CEC09715B91}"/>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6" name="Footer Placeholder 5">
            <a:extLst>
              <a:ext uri="{FF2B5EF4-FFF2-40B4-BE49-F238E27FC236}">
                <a16:creationId xmlns:a16="http://schemas.microsoft.com/office/drawing/2014/main" id="{4149F25B-B284-304E-A2CD-D111094AB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7DB16-8EDF-5140-8EBF-00D034A99BAC}"/>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233333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B066-FCAF-D24E-8C25-45AE16FDDE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2DAF76-7469-3642-BC02-43F6BDE1C9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CFEC8-D931-5F45-AF5D-03CD5F6E52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2597-D7BC-7443-803F-0450AEF81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C7ECE-FE94-C74C-A77D-9E7CEB766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1C3528-A878-BD44-AA2B-CB75893B0D4C}"/>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8" name="Footer Placeholder 7">
            <a:extLst>
              <a:ext uri="{FF2B5EF4-FFF2-40B4-BE49-F238E27FC236}">
                <a16:creationId xmlns:a16="http://schemas.microsoft.com/office/drawing/2014/main" id="{9ABBEBF9-DCE6-534C-A01B-F228E0118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BA5B6D-983A-864A-9308-5F83429D52C6}"/>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9769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FD90-F114-7A48-B4C6-C97BAE8337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44E12D-1235-EF47-8281-05F26885DD97}"/>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4" name="Footer Placeholder 3">
            <a:extLst>
              <a:ext uri="{FF2B5EF4-FFF2-40B4-BE49-F238E27FC236}">
                <a16:creationId xmlns:a16="http://schemas.microsoft.com/office/drawing/2014/main" id="{0580FE45-8ED9-B148-92D2-6D856B35B8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E3491-DDEC-194C-8B5A-3519E8FE935B}"/>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385045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1B535-6A2C-C740-95B1-73B25A798AA2}"/>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3" name="Footer Placeholder 2">
            <a:extLst>
              <a:ext uri="{FF2B5EF4-FFF2-40B4-BE49-F238E27FC236}">
                <a16:creationId xmlns:a16="http://schemas.microsoft.com/office/drawing/2014/main" id="{C89AA136-0D54-5C4C-9AC7-FBD1DAE80C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41389A-2DA1-3F4E-A95F-BCBB74E20B3C}"/>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225400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E636-8659-9448-A836-F45AEEEDD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9155C2-0F1A-5044-994C-567F2A81F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0CDB7A-F64C-0047-89D0-FDD852296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1BEA8D-422B-3E44-A65C-EAE73AAD3C4F}"/>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6" name="Footer Placeholder 5">
            <a:extLst>
              <a:ext uri="{FF2B5EF4-FFF2-40B4-BE49-F238E27FC236}">
                <a16:creationId xmlns:a16="http://schemas.microsoft.com/office/drawing/2014/main" id="{C096ABBA-AC2C-C54D-97FD-F7DEE0C28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CF566-EDB4-9246-9230-AD7BF6C3E213}"/>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394441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37DB-AFD6-2F4D-8D54-982A4ECD3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5D00D-C141-E646-955F-BA86D86DB1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1B180E-A982-EC49-9208-2CF5AA857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5EF68-129B-3642-85FA-DE1D335DA784}"/>
              </a:ext>
            </a:extLst>
          </p:cNvPr>
          <p:cNvSpPr>
            <a:spLocks noGrp="1"/>
          </p:cNvSpPr>
          <p:nvPr>
            <p:ph type="dt" sz="half" idx="10"/>
          </p:nvPr>
        </p:nvSpPr>
        <p:spPr/>
        <p:txBody>
          <a:bodyPr/>
          <a:lstStyle/>
          <a:p>
            <a:fld id="{FAC5534B-633F-884F-943C-8A12AED1C396}" type="datetimeFigureOut">
              <a:rPr lang="en-US" smtClean="0"/>
              <a:t>3/21/21</a:t>
            </a:fld>
            <a:endParaRPr lang="en-US"/>
          </a:p>
        </p:txBody>
      </p:sp>
      <p:sp>
        <p:nvSpPr>
          <p:cNvPr id="6" name="Footer Placeholder 5">
            <a:extLst>
              <a:ext uri="{FF2B5EF4-FFF2-40B4-BE49-F238E27FC236}">
                <a16:creationId xmlns:a16="http://schemas.microsoft.com/office/drawing/2014/main" id="{CBBD7902-C44A-0040-AA86-AC14916E6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24585-C796-7F47-BA84-F18DF56891D1}"/>
              </a:ext>
            </a:extLst>
          </p:cNvPr>
          <p:cNvSpPr>
            <a:spLocks noGrp="1"/>
          </p:cNvSpPr>
          <p:nvPr>
            <p:ph type="sldNum" sz="quarter" idx="12"/>
          </p:nvPr>
        </p:nvSpPr>
        <p:spPr/>
        <p:txBody>
          <a:bodyPr/>
          <a:lstStyle/>
          <a:p>
            <a:fld id="{9174FD9B-6CBD-1E4E-94F2-196B9B8F88FC}" type="slidenum">
              <a:rPr lang="en-US" smtClean="0"/>
              <a:t>‹#›</a:t>
            </a:fld>
            <a:endParaRPr lang="en-US"/>
          </a:p>
        </p:txBody>
      </p:sp>
    </p:spTree>
    <p:extLst>
      <p:ext uri="{BB962C8B-B14F-4D97-AF65-F5344CB8AC3E}">
        <p14:creationId xmlns:p14="http://schemas.microsoft.com/office/powerpoint/2010/main" val="27189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108E7B-A257-184E-BBA5-8C4FB1CBA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821B7-D68F-5642-873D-965E48F5C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B2312-1E6C-FD4E-8FC4-4131A1541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534B-633F-884F-943C-8A12AED1C396}" type="datetimeFigureOut">
              <a:rPr lang="en-US" smtClean="0"/>
              <a:t>3/21/21</a:t>
            </a:fld>
            <a:endParaRPr lang="en-US"/>
          </a:p>
        </p:txBody>
      </p:sp>
      <p:sp>
        <p:nvSpPr>
          <p:cNvPr id="5" name="Footer Placeholder 4">
            <a:extLst>
              <a:ext uri="{FF2B5EF4-FFF2-40B4-BE49-F238E27FC236}">
                <a16:creationId xmlns:a16="http://schemas.microsoft.com/office/drawing/2014/main" id="{A8CEB035-44A5-6B4D-BA31-38363FADB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38C323-AA79-564D-A64A-94443CEF0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4FD9B-6CBD-1E4E-94F2-196B9B8F88FC}" type="slidenum">
              <a:rPr lang="en-US" smtClean="0"/>
              <a:t>‹#›</a:t>
            </a:fld>
            <a:endParaRPr lang="en-US"/>
          </a:p>
        </p:txBody>
      </p:sp>
    </p:spTree>
    <p:extLst>
      <p:ext uri="{BB962C8B-B14F-4D97-AF65-F5344CB8AC3E}">
        <p14:creationId xmlns:p14="http://schemas.microsoft.com/office/powerpoint/2010/main" val="2459008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84D0-C34A-014F-A71E-DFC8BEBAD05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8D723EA-25A5-8A41-A70A-0125C3EE66D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8579175-D651-9B4A-88D6-96E339C9EB5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1226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A7BE-41E1-B444-9A18-318482504E5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A72CA60-6B05-8C44-81DE-14FEC3F306E2}"/>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253188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2578-AC4F-3D45-8603-B86F05BF38F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3EE08F9-F685-714E-86AB-30277680C3C5}"/>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311425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EC42-CA57-0C4C-89D0-F4EF2492B6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000AEB0-1405-BC4F-9C29-EC716D098D46}"/>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33513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AEDC-534C-4945-AB14-DBB3FA6934F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DD263B8-5875-4743-8494-9BB27FCAC302}"/>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48110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910843-C356-2E47-A61F-6746C9DFABAA}"/>
              </a:ext>
            </a:extLst>
          </p:cNvPr>
          <p:cNvPicPr>
            <a:picLocks noChangeAspect="1"/>
          </p:cNvPicPr>
          <p:nvPr/>
        </p:nvPicPr>
        <p:blipFill>
          <a:blip r:embed="rId3"/>
          <a:stretch>
            <a:fillRect/>
          </a:stretch>
        </p:blipFill>
        <p:spPr>
          <a:xfrm>
            <a:off x="0" y="0"/>
            <a:ext cx="12192000" cy="6858000"/>
          </a:xfrm>
          <a:prstGeom prst="rect">
            <a:avLst/>
          </a:prstGeom>
        </p:spPr>
      </p:pic>
      <p:sp>
        <p:nvSpPr>
          <p:cNvPr id="5" name="Google Shape;78;p17">
            <a:extLst>
              <a:ext uri="{FF2B5EF4-FFF2-40B4-BE49-F238E27FC236}">
                <a16:creationId xmlns:a16="http://schemas.microsoft.com/office/drawing/2014/main" id="{A41B6723-74D0-7A44-A50D-C0FEBB819A6E}"/>
              </a:ext>
            </a:extLst>
          </p:cNvPr>
          <p:cNvSpPr txBox="1">
            <a:spLocks/>
          </p:cNvSpPr>
          <p:nvPr/>
        </p:nvSpPr>
        <p:spPr>
          <a:xfrm>
            <a:off x="932671" y="1428257"/>
            <a:ext cx="5163329" cy="4555200"/>
          </a:xfrm>
          <a:prstGeom prst="rect">
            <a:avLst/>
          </a:prstGeom>
        </p:spPr>
        <p:txBody>
          <a:bodyPr spcFirstLastPara="1" vert="horz" wrap="square" lIns="121900" tIns="121900" rIns="121900" bIns="121900"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v"/>
            </a:pPr>
            <a:endParaRPr lang="en-US" sz="1467" dirty="0">
              <a:solidFill>
                <a:schemeClr val="dk1"/>
              </a:solidFill>
              <a:latin typeface="Noteworthy Light" panose="02000400000000000000" pitchFamily="2" charset="77"/>
              <a:ea typeface="Noteworthy Light" panose="02000400000000000000" pitchFamily="2" charset="77"/>
            </a:endParaRPr>
          </a:p>
          <a:p>
            <a:pPr indent="-397923">
              <a:lnSpc>
                <a:spcPct val="150000"/>
              </a:lnSpc>
              <a:buClr>
                <a:schemeClr val="dk1"/>
              </a:buClr>
              <a:buSzPts val="1100"/>
              <a:buFont typeface="Wingdings" pitchFamily="2" charset="2"/>
              <a:buChar char="v"/>
            </a:pPr>
            <a:r>
              <a:rPr lang="en-US" sz="2000" dirty="0">
                <a:solidFill>
                  <a:schemeClr val="dk1"/>
                </a:solidFill>
                <a:latin typeface="Comic Sans MS" panose="030F0902030302020204" pitchFamily="66" charset="0"/>
                <a:ea typeface="Noteworthy Light" panose="02000400000000000000" pitchFamily="2" charset="77"/>
              </a:rPr>
              <a:t>On </a:t>
            </a:r>
            <a:r>
              <a:rPr lang="en-US" sz="2000" dirty="0" err="1">
                <a:solidFill>
                  <a:schemeClr val="dk1"/>
                </a:solidFill>
                <a:latin typeface="Comic Sans MS" panose="030F0902030302020204" pitchFamily="66" charset="0"/>
                <a:ea typeface="Noteworthy Light" panose="02000400000000000000" pitchFamily="2" charset="77"/>
              </a:rPr>
              <a:t>Bandi</a:t>
            </a:r>
            <a:r>
              <a:rPr lang="en-US" sz="2000" dirty="0">
                <a:solidFill>
                  <a:schemeClr val="dk1"/>
                </a:solidFill>
                <a:latin typeface="Comic Sans MS" panose="030F0902030302020204" pitchFamily="66" charset="0"/>
                <a:ea typeface="Noteworthy Light" panose="02000400000000000000" pitchFamily="2" charset="77"/>
              </a:rPr>
              <a:t> </a:t>
            </a:r>
            <a:r>
              <a:rPr lang="en-US" sz="2000" dirty="0" err="1">
                <a:solidFill>
                  <a:schemeClr val="dk1"/>
                </a:solidFill>
                <a:latin typeface="Comic Sans MS" panose="030F0902030302020204" pitchFamily="66" charset="0"/>
                <a:ea typeface="Noteworthy Light" panose="02000400000000000000" pitchFamily="2" charset="77"/>
              </a:rPr>
              <a:t>Chhor</a:t>
            </a:r>
            <a:r>
              <a:rPr lang="en-US" sz="2000" dirty="0">
                <a:solidFill>
                  <a:schemeClr val="dk1"/>
                </a:solidFill>
                <a:latin typeface="Comic Sans MS" panose="030F0902030302020204" pitchFamily="66" charset="0"/>
                <a:ea typeface="Noteworthy Light" panose="02000400000000000000" pitchFamily="2" charset="77"/>
              </a:rPr>
              <a:t> Divas, my family and I normally…. </a:t>
            </a:r>
            <a:r>
              <a:rPr lang="en-US" sz="2000" b="1" i="1" u="sng" dirty="0">
                <a:solidFill>
                  <a:srgbClr val="F8941D"/>
                </a:solidFill>
                <a:latin typeface="Comic Sans MS" panose="030F0902030302020204" pitchFamily="66" charset="0"/>
                <a:ea typeface="NOTEWORTHY LIGHT" panose="02000400000000000000" pitchFamily="2" charset="77"/>
              </a:rPr>
              <a:t>(Fill in with how you celebrate)</a:t>
            </a:r>
          </a:p>
          <a:p>
            <a:pPr indent="-397923">
              <a:lnSpc>
                <a:spcPct val="150000"/>
              </a:lnSpc>
              <a:buClr>
                <a:schemeClr val="dk1"/>
              </a:buClr>
              <a:buSzPts val="1100"/>
              <a:buFont typeface="Wingdings" pitchFamily="2" charset="2"/>
              <a:buChar char="v"/>
            </a:pPr>
            <a:endParaRPr lang="en-US" sz="2000" dirty="0">
              <a:solidFill>
                <a:schemeClr val="dk1"/>
              </a:solidFill>
              <a:latin typeface="Comic Sans MS" panose="030F0902030302020204" pitchFamily="66" charset="0"/>
              <a:ea typeface="Noteworthy Light" panose="02000400000000000000" pitchFamily="2" charset="77"/>
            </a:endParaRPr>
          </a:p>
          <a:p>
            <a:pPr indent="-397923">
              <a:lnSpc>
                <a:spcPct val="150000"/>
              </a:lnSpc>
              <a:buClr>
                <a:schemeClr val="dk1"/>
              </a:buClr>
              <a:buSzPts val="1100"/>
              <a:buFont typeface="Wingdings" pitchFamily="2" charset="2"/>
              <a:buChar char="v"/>
            </a:pPr>
            <a:r>
              <a:rPr lang="en-US" sz="2000" dirty="0" err="1">
                <a:solidFill>
                  <a:schemeClr val="dk1"/>
                </a:solidFill>
                <a:latin typeface="Comic Sans MS" panose="030F0902030302020204" pitchFamily="66" charset="0"/>
                <a:ea typeface="Noteworthy Light" panose="02000400000000000000" pitchFamily="2" charset="77"/>
              </a:rPr>
              <a:t>Bandi</a:t>
            </a:r>
            <a:r>
              <a:rPr lang="en-US" sz="2000" dirty="0">
                <a:solidFill>
                  <a:schemeClr val="dk1"/>
                </a:solidFill>
                <a:latin typeface="Comic Sans MS" panose="030F0902030302020204" pitchFamily="66" charset="0"/>
                <a:ea typeface="Noteworthy Light" panose="02000400000000000000" pitchFamily="2" charset="77"/>
              </a:rPr>
              <a:t> </a:t>
            </a:r>
            <a:r>
              <a:rPr lang="en-US" sz="2000" dirty="0" err="1">
                <a:solidFill>
                  <a:schemeClr val="dk1"/>
                </a:solidFill>
                <a:latin typeface="Comic Sans MS" panose="030F0902030302020204" pitchFamily="66" charset="0"/>
                <a:ea typeface="Noteworthy Light" panose="02000400000000000000" pitchFamily="2" charset="77"/>
              </a:rPr>
              <a:t>Chhor</a:t>
            </a:r>
            <a:r>
              <a:rPr lang="en-US" sz="2000" dirty="0">
                <a:solidFill>
                  <a:schemeClr val="dk1"/>
                </a:solidFill>
                <a:latin typeface="Comic Sans MS" panose="030F0902030302020204" pitchFamily="66" charset="0"/>
                <a:ea typeface="Noteworthy Light" panose="02000400000000000000" pitchFamily="2" charset="77"/>
              </a:rPr>
              <a:t> Divas is important to me because…. </a:t>
            </a:r>
            <a:r>
              <a:rPr lang="en-US" sz="2000" i="1" u="sng" dirty="0">
                <a:solidFill>
                  <a:srgbClr val="F8941D"/>
                </a:solidFill>
                <a:latin typeface="Comic Sans MS" panose="030F0902030302020204" pitchFamily="66" charset="0"/>
                <a:ea typeface="NOTEWORTHY LIGHT" panose="02000400000000000000" pitchFamily="2" charset="77"/>
              </a:rPr>
              <a:t>(Fill in as appropriate)</a:t>
            </a:r>
          </a:p>
          <a:p>
            <a:pPr marL="0" indent="0">
              <a:buFont typeface="Arial" panose="020B0604020202020204" pitchFamily="34" charset="0"/>
              <a:buNone/>
            </a:pPr>
            <a:endParaRPr lang="en-US" dirty="0"/>
          </a:p>
          <a:p>
            <a:pPr marL="0" indent="0">
              <a:spcBef>
                <a:spcPts val="1600"/>
              </a:spcBef>
              <a:spcAft>
                <a:spcPts val="1600"/>
              </a:spcAft>
              <a:buFont typeface="Arial" panose="020B0604020202020204" pitchFamily="34" charset="0"/>
              <a:buNone/>
            </a:pPr>
            <a:r>
              <a:rPr lang="en-US" dirty="0"/>
              <a:t>	</a:t>
            </a:r>
          </a:p>
        </p:txBody>
      </p:sp>
      <p:sp>
        <p:nvSpPr>
          <p:cNvPr id="6" name="TextBox 5">
            <a:extLst>
              <a:ext uri="{FF2B5EF4-FFF2-40B4-BE49-F238E27FC236}">
                <a16:creationId xmlns:a16="http://schemas.microsoft.com/office/drawing/2014/main" id="{916789D4-DDB3-2F49-AD00-A341D484735F}"/>
              </a:ext>
            </a:extLst>
          </p:cNvPr>
          <p:cNvSpPr txBox="1"/>
          <p:nvPr/>
        </p:nvSpPr>
        <p:spPr>
          <a:xfrm>
            <a:off x="6613070" y="3429000"/>
            <a:ext cx="5163329" cy="1015663"/>
          </a:xfrm>
          <a:prstGeom prst="rect">
            <a:avLst/>
          </a:prstGeom>
          <a:noFill/>
        </p:spPr>
        <p:txBody>
          <a:bodyPr wrap="square" rtlCol="0">
            <a:spAutoFit/>
          </a:bodyPr>
          <a:lstStyle/>
          <a:p>
            <a:pPr algn="ctr"/>
            <a:r>
              <a:rPr lang="en-US" sz="2000" i="1" dirty="0">
                <a:solidFill>
                  <a:schemeClr val="bg2">
                    <a:lumMod val="50000"/>
                  </a:schemeClr>
                </a:solidFill>
              </a:rPr>
              <a:t>[Include a picture of your family celebrating </a:t>
            </a:r>
          </a:p>
          <a:p>
            <a:pPr algn="ctr"/>
            <a:r>
              <a:rPr lang="en-US" sz="2000" i="1" dirty="0">
                <a:solidFill>
                  <a:schemeClr val="bg2">
                    <a:lumMod val="50000"/>
                  </a:schemeClr>
                </a:solidFill>
              </a:rPr>
              <a:t>Bandi Chhor Divas, and/or a picture of local </a:t>
            </a:r>
            <a:r>
              <a:rPr lang="en-US" sz="2000" i="1" dirty="0" err="1">
                <a:solidFill>
                  <a:schemeClr val="bg2">
                    <a:lumMod val="50000"/>
                  </a:schemeClr>
                </a:solidFill>
              </a:rPr>
              <a:t>sangat</a:t>
            </a:r>
            <a:r>
              <a:rPr lang="en-US" sz="2000" i="1" dirty="0">
                <a:solidFill>
                  <a:schemeClr val="bg2">
                    <a:lumMod val="50000"/>
                  </a:schemeClr>
                </a:solidFill>
              </a:rPr>
              <a:t> celebrations]</a:t>
            </a:r>
          </a:p>
        </p:txBody>
      </p:sp>
      <p:sp>
        <p:nvSpPr>
          <p:cNvPr id="9" name="Rounded Rectangle 8">
            <a:extLst>
              <a:ext uri="{FF2B5EF4-FFF2-40B4-BE49-F238E27FC236}">
                <a16:creationId xmlns:a16="http://schemas.microsoft.com/office/drawing/2014/main" id="{D4E3C8CE-AB69-A243-8084-3972F71CDD51}"/>
              </a:ext>
            </a:extLst>
          </p:cNvPr>
          <p:cNvSpPr/>
          <p:nvPr/>
        </p:nvSpPr>
        <p:spPr>
          <a:xfrm>
            <a:off x="6613070" y="1881014"/>
            <a:ext cx="5163329" cy="4102443"/>
          </a:xfrm>
          <a:prstGeom prst="round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noFill/>
            </a:endParaRPr>
          </a:p>
        </p:txBody>
      </p:sp>
    </p:spTree>
    <p:extLst>
      <p:ext uri="{BB962C8B-B14F-4D97-AF65-F5344CB8AC3E}">
        <p14:creationId xmlns:p14="http://schemas.microsoft.com/office/powerpoint/2010/main" val="394790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C130-22E2-3241-8760-54F7A64DA5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F5B63C7-20AF-0E49-BABF-4F98D3437296}"/>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20518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1004</Words>
  <Application>Microsoft Macintosh PowerPoint</Application>
  <PresentationFormat>Widescreen</PresentationFormat>
  <Paragraphs>83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Comic Sans MS</vt:lpstr>
      <vt:lpstr>Noteworthy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2021-03-21T20:36:53Z</dcterms:created>
  <dcterms:modified xsi:type="dcterms:W3CDTF">2021-03-21T22:07:25Z</dcterms:modified>
</cp:coreProperties>
</file>